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3" r:id="rId1"/>
  </p:sldMasterIdLst>
  <p:notesMasterIdLst>
    <p:notesMasterId r:id="rId18"/>
  </p:notesMasterIdLst>
  <p:handoutMasterIdLst>
    <p:handoutMasterId r:id="rId19"/>
  </p:handoutMasterIdLst>
  <p:sldIdLst>
    <p:sldId id="264" r:id="rId2"/>
    <p:sldId id="265" r:id="rId3"/>
    <p:sldId id="266" r:id="rId4"/>
    <p:sldId id="267" r:id="rId5"/>
    <p:sldId id="268" r:id="rId6"/>
    <p:sldId id="269" r:id="rId7"/>
    <p:sldId id="270" r:id="rId8"/>
    <p:sldId id="283" r:id="rId9"/>
    <p:sldId id="284" r:id="rId10"/>
    <p:sldId id="285" r:id="rId11"/>
    <p:sldId id="286" r:id="rId12"/>
    <p:sldId id="277" r:id="rId13"/>
    <p:sldId id="271" r:id="rId14"/>
    <p:sldId id="272" r:id="rId15"/>
    <p:sldId id="273" r:id="rId16"/>
    <p:sldId id="287" r:id="rId17"/>
  </p:sldIdLst>
  <p:sldSz cx="9144000" cy="6858000" type="screen4x3"/>
  <p:notesSz cx="6648450" cy="9782175"/>
  <p:defaultTextStyle>
    <a:defPPr>
      <a:defRPr lang="fr-FR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81">
          <p15:clr>
            <a:srgbClr val="A4A3A4"/>
          </p15:clr>
        </p15:guide>
        <p15:guide id="2" pos="209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4" autoAdjust="0"/>
    <p:restoredTop sz="94590" autoAdjust="0"/>
  </p:normalViewPr>
  <p:slideViewPr>
    <p:cSldViewPr>
      <p:cViewPr varScale="1">
        <p:scale>
          <a:sx n="71" d="100"/>
          <a:sy n="71" d="100"/>
        </p:scale>
        <p:origin x="1350" y="5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6918"/>
    </p:cViewPr>
  </p:sorterViewPr>
  <p:notesViewPr>
    <p:cSldViewPr>
      <p:cViewPr>
        <p:scale>
          <a:sx n="100" d="100"/>
          <a:sy n="100" d="100"/>
        </p:scale>
        <p:origin x="-924" y="2430"/>
      </p:cViewPr>
      <p:guideLst>
        <p:guide orient="horz" pos="3081"/>
        <p:guide pos="209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881313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221" tIns="45610" rIns="91221" bIns="45610" numCol="1" anchor="t" anchorCtr="0" compatLnSpc="1">
            <a:prstTxWarp prst="textNoShape">
              <a:avLst/>
            </a:prstTxWarp>
          </a:bodyPr>
          <a:lstStyle>
            <a:lvl1pPr defTabSz="912813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427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767138" y="0"/>
            <a:ext cx="2881312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221" tIns="45610" rIns="91221" bIns="45610" numCol="1" anchor="t" anchorCtr="0" compatLnSpc="1">
            <a:prstTxWarp prst="textNoShape">
              <a:avLst/>
            </a:prstTxWarp>
          </a:bodyPr>
          <a:lstStyle>
            <a:lvl1pPr algn="r" defTabSz="912813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427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293225"/>
            <a:ext cx="2881313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221" tIns="45610" rIns="91221" bIns="45610" numCol="1" anchor="b" anchorCtr="0" compatLnSpc="1">
            <a:prstTxWarp prst="textNoShape">
              <a:avLst/>
            </a:prstTxWarp>
          </a:bodyPr>
          <a:lstStyle>
            <a:lvl1pPr defTabSz="912813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427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767138" y="9293225"/>
            <a:ext cx="2881312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221" tIns="45610" rIns="91221" bIns="45610" numCol="1" anchor="b" anchorCtr="0" compatLnSpc="1">
            <a:prstTxWarp prst="textNoShape">
              <a:avLst/>
            </a:prstTxWarp>
          </a:bodyPr>
          <a:lstStyle>
            <a:lvl1pPr algn="r" defTabSz="912813">
              <a:defRPr sz="1000">
                <a:latin typeface="Arial" charset="0"/>
              </a:defRPr>
            </a:lvl1pPr>
          </a:lstStyle>
          <a:p>
            <a:pPr>
              <a:defRPr/>
            </a:pPr>
            <a:fld id="{05A6847E-ECD8-4888-9A6C-CBE85B378C12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943995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881313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221" tIns="45610" rIns="91221" bIns="45610" numCol="1" anchor="t" anchorCtr="0" compatLnSpc="1">
            <a:prstTxWarp prst="textNoShape">
              <a:avLst/>
            </a:prstTxWarp>
          </a:bodyPr>
          <a:lstStyle>
            <a:lvl1pPr defTabSz="912813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767138" y="0"/>
            <a:ext cx="2881312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221" tIns="45610" rIns="91221" bIns="45610" numCol="1" anchor="t" anchorCtr="0" compatLnSpc="1">
            <a:prstTxWarp prst="textNoShape">
              <a:avLst/>
            </a:prstTxWarp>
          </a:bodyPr>
          <a:lstStyle>
            <a:lvl1pPr algn="r" defTabSz="912813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2150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876300" y="733425"/>
            <a:ext cx="4895850" cy="36703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560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379413" y="4646613"/>
            <a:ext cx="5851525" cy="4402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221" tIns="45610" rIns="91221" bIns="4561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noProof="0"/>
              <a:t>Cliquez pour modifier les styles du texte du masque</a:t>
            </a:r>
          </a:p>
          <a:p>
            <a:pPr lvl="1"/>
            <a:r>
              <a:rPr lang="fr-FR" noProof="0"/>
              <a:t>Deuxième niveau</a:t>
            </a:r>
          </a:p>
          <a:p>
            <a:pPr lvl="2"/>
            <a:r>
              <a:rPr lang="fr-FR" noProof="0"/>
              <a:t>Troisième niveau</a:t>
            </a:r>
          </a:p>
          <a:p>
            <a:pPr lvl="3"/>
            <a:r>
              <a:rPr lang="fr-FR" noProof="0"/>
              <a:t>Quatrième niveau</a:t>
            </a:r>
          </a:p>
          <a:p>
            <a:pPr lvl="4"/>
            <a:r>
              <a:rPr lang="fr-FR" noProof="0"/>
              <a:t>Cinquième niveau</a:t>
            </a:r>
          </a:p>
        </p:txBody>
      </p:sp>
      <p:sp>
        <p:nvSpPr>
          <p:cNvPr id="2560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293225"/>
            <a:ext cx="2881313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221" tIns="45610" rIns="91221" bIns="45610" numCol="1" anchor="b" anchorCtr="0" compatLnSpc="1">
            <a:prstTxWarp prst="textNoShape">
              <a:avLst/>
            </a:prstTxWarp>
          </a:bodyPr>
          <a:lstStyle>
            <a:lvl1pPr defTabSz="912813">
              <a:defRPr sz="800">
                <a:latin typeface="Arial" charset="0"/>
              </a:defRPr>
            </a:lvl1pPr>
          </a:lstStyle>
          <a:p>
            <a:pPr>
              <a:defRPr/>
            </a:pPr>
            <a:r>
              <a:rPr lang="fr-FR"/>
              <a:t>© HANDSHAKE - Philippe MASINA</a:t>
            </a:r>
          </a:p>
        </p:txBody>
      </p:sp>
      <p:sp>
        <p:nvSpPr>
          <p:cNvPr id="2560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767138" y="9293225"/>
            <a:ext cx="2881312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221" tIns="45610" rIns="91221" bIns="45610" numCol="1" anchor="b" anchorCtr="0" compatLnSpc="1">
            <a:prstTxWarp prst="textNoShape">
              <a:avLst/>
            </a:prstTxWarp>
          </a:bodyPr>
          <a:lstStyle>
            <a:lvl1pPr algn="r" defTabSz="912813">
              <a:defRPr sz="800">
                <a:latin typeface="Arial" charset="0"/>
              </a:defRPr>
            </a:lvl1pPr>
          </a:lstStyle>
          <a:p>
            <a:pPr>
              <a:defRPr/>
            </a:pPr>
            <a:r>
              <a:rPr lang="fr-FR"/>
              <a:t>I-</a:t>
            </a:r>
            <a:fld id="{88B410AF-14E7-4D87-8C8E-6E377E0C2388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002245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algn="l" rtl="0" eaLnBrk="0" fontAlgn="base" hangingPunct="0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fr-FR"/>
              <a:t>Cliquez pour modifier le style des sous-titres du masque</a:t>
            </a:r>
          </a:p>
        </p:txBody>
      </p:sp>
    </p:spTree>
    <p:extLst>
      <p:ext uri="{BB962C8B-B14F-4D97-AF65-F5344CB8AC3E}">
        <p14:creationId xmlns:p14="http://schemas.microsoft.com/office/powerpoint/2010/main" val="21189135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7002463" y="457200"/>
            <a:ext cx="1943100" cy="5638800"/>
          </a:xfrm>
        </p:spPr>
        <p:txBody>
          <a:bodyPr vert="eaVert"/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1173163" y="457200"/>
            <a:ext cx="5676900" cy="5638800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27167171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87624" y="13209"/>
            <a:ext cx="7829947" cy="1143000"/>
          </a:xfrm>
        </p:spPr>
        <p:txBody>
          <a:bodyPr/>
          <a:lstStyle>
            <a:lvl1pPr>
              <a:defRPr sz="3200"/>
            </a:lvl1pPr>
          </a:lstStyle>
          <a:p>
            <a:r>
              <a:rPr lang="fr-FR" dirty="0"/>
              <a:t>Cliquez pour modifier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79512" y="1412776"/>
            <a:ext cx="8766051" cy="5040560"/>
          </a:xfrm>
        </p:spPr>
        <p:txBody>
          <a:bodyPr/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10103424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1173163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5135563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38927567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15688189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36642865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806200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28558998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fr-FR" noProof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23719346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42549468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ChangeArrowheads="1"/>
          </p:cNvSpPr>
          <p:nvPr/>
        </p:nvSpPr>
        <p:spPr bwMode="auto">
          <a:xfrm>
            <a:off x="0" y="6477000"/>
            <a:ext cx="9144000" cy="76200"/>
          </a:xfrm>
          <a:prstGeom prst="rect">
            <a:avLst/>
          </a:prstGeom>
          <a:solidFill>
            <a:srgbClr val="FF66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endParaRPr lang="fr-FR" altLang="fr-FR"/>
          </a:p>
        </p:txBody>
      </p:sp>
      <p:sp>
        <p:nvSpPr>
          <p:cNvPr id="1027" name="Text Box 3"/>
          <p:cNvSpPr txBox="1">
            <a:spLocks noChangeArrowheads="1"/>
          </p:cNvSpPr>
          <p:nvPr/>
        </p:nvSpPr>
        <p:spPr bwMode="auto">
          <a:xfrm>
            <a:off x="6934200" y="6553200"/>
            <a:ext cx="12192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fr-FR" sz="1200" dirty="0"/>
              <a:t>Page </a:t>
            </a:r>
            <a:fld id="{E218E9B1-FD08-4C80-902E-210BA2967D0D}" type="slidenum">
              <a:rPr lang="fr-FR" sz="1200" smtClean="0"/>
              <a:pPr>
                <a:spcBef>
                  <a:spcPct val="50000"/>
                </a:spcBef>
                <a:defRPr/>
              </a:pPr>
              <a:t>‹N°›</a:t>
            </a:fld>
            <a:endParaRPr lang="fr-FR" dirty="0">
              <a:latin typeface="Times New Roman" pitchFamily="18" charset="0"/>
            </a:endParaRPr>
          </a:p>
        </p:txBody>
      </p:sp>
      <p:sp>
        <p:nvSpPr>
          <p:cNvPr id="1028" name="Text Box 4"/>
          <p:cNvSpPr txBox="1">
            <a:spLocks noChangeArrowheads="1"/>
          </p:cNvSpPr>
          <p:nvPr/>
        </p:nvSpPr>
        <p:spPr bwMode="auto">
          <a:xfrm>
            <a:off x="2209800" y="6553200"/>
            <a:ext cx="47244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fr-FR" sz="1600" dirty="0"/>
              <a:t>Python</a:t>
            </a:r>
            <a:endParaRPr lang="fr-FR" dirty="0">
              <a:latin typeface="Times New Roman" pitchFamily="18" charset="0"/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1177925" y="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altLang="fr-FR"/>
              <a:t>Cliquez pour modifier le style du titre du masque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179388" y="1196975"/>
            <a:ext cx="8766175" cy="528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altLang="fr-FR"/>
              <a:t>Cliquez pour modifier les styles du texte du masque</a:t>
            </a:r>
          </a:p>
          <a:p>
            <a:pPr lvl="1"/>
            <a:r>
              <a:rPr lang="fr-FR" altLang="fr-FR"/>
              <a:t>Deuxième niveau</a:t>
            </a:r>
          </a:p>
          <a:p>
            <a:pPr lvl="2"/>
            <a:r>
              <a:rPr lang="fr-FR" altLang="fr-FR"/>
              <a:t>Troisième niveau</a:t>
            </a:r>
          </a:p>
          <a:p>
            <a:pPr lvl="3"/>
            <a:r>
              <a:rPr lang="fr-FR" altLang="fr-FR"/>
              <a:t>Quatrième niveau</a:t>
            </a:r>
          </a:p>
          <a:p>
            <a:pPr lvl="4"/>
            <a:r>
              <a:rPr lang="fr-FR" altLang="fr-FR"/>
              <a:t>Cinquième niveau</a:t>
            </a:r>
          </a:p>
        </p:txBody>
      </p:sp>
      <p:sp>
        <p:nvSpPr>
          <p:cNvPr id="1031" name="Text Box 7"/>
          <p:cNvSpPr txBox="1">
            <a:spLocks noChangeArrowheads="1"/>
          </p:cNvSpPr>
          <p:nvPr/>
        </p:nvSpPr>
        <p:spPr bwMode="auto">
          <a:xfrm>
            <a:off x="0" y="6521450"/>
            <a:ext cx="34290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fr-FR" sz="1200"/>
              <a:t>© Cyril Vincent Conseil</a:t>
            </a:r>
            <a:endParaRPr lang="fr-FR">
              <a:latin typeface="Times New Roman" pitchFamily="18" charset="0"/>
            </a:endParaRPr>
          </a:p>
        </p:txBody>
      </p:sp>
      <p:pic>
        <p:nvPicPr>
          <p:cNvPr id="1032" name="Picture 8" descr="cartevisite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187450" cy="76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  <p:sldLayoutId id="2147483658" r:id="rId5"/>
    <p:sldLayoutId id="2147483659" r:id="rId6"/>
    <p:sldLayoutId id="2147483660" r:id="rId7"/>
    <p:sldLayoutId id="2147483661" r:id="rId8"/>
    <p:sldLayoutId id="2147483662" r:id="rId9"/>
    <p:sldLayoutId id="2147483663" r:id="rId10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Monotype Sorts" pitchFamily="2" charset="2"/>
        <a:buChar char="o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4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5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r>
              <a:rPr lang="fr-FR" altLang="fr-FR" dirty="0"/>
              <a:t>Chapitre 15</a:t>
            </a:r>
          </a:p>
          <a:p>
            <a:pPr eaLnBrk="1" hangingPunct="1"/>
            <a:r>
              <a:rPr lang="fr-FR" altLang="fr-FR" dirty="0"/>
              <a:t>Autres</a:t>
            </a: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437" y="5023445"/>
            <a:ext cx="6715125" cy="1285875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3107495" y="2132856"/>
            <a:ext cx="32111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 err="1"/>
              <a:t>Deep</a:t>
            </a:r>
            <a:r>
              <a:rPr lang="fr-FR" sz="3600" dirty="0"/>
              <a:t> Learning</a:t>
            </a:r>
          </a:p>
        </p:txBody>
      </p:sp>
      <p:pic>
        <p:nvPicPr>
          <p:cNvPr id="6" name="Picture 4" descr="Keras tutorial - keras 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256" y="812775"/>
            <a:ext cx="1320081" cy="1320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943EF4D-0AB3-450F-BC4A-DEFBE17F1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Value network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032533A-944E-4A14-B278-16CBE18C8F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Va noter l'action du Policy Network</a:t>
            </a:r>
          </a:p>
        </p:txBody>
      </p:sp>
      <p:sp>
        <p:nvSpPr>
          <p:cNvPr id="4" name="AutoShape 2" descr="Image for post">
            <a:extLst>
              <a:ext uri="{FF2B5EF4-FFF2-40B4-BE49-F238E27FC236}">
                <a16:creationId xmlns:a16="http://schemas.microsoft.com/office/drawing/2014/main" id="{BE48B862-E563-4E06-AB47-36AFE0900F2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2050" name="Picture 2" descr="Image for post">
            <a:extLst>
              <a:ext uri="{FF2B5EF4-FFF2-40B4-BE49-F238E27FC236}">
                <a16:creationId xmlns:a16="http://schemas.microsoft.com/office/drawing/2014/main" id="{A61145AA-0CD7-4A6F-AE70-B21D9810F46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2348880"/>
            <a:ext cx="4572000" cy="350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77986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F6D2BF4-D27A-4488-9E39-37F0838C1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Policy &amp; Value Network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79C4FE3-4B29-42A7-A30D-2398DA8B86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Associé à un réseau classique (MLP) va calculer le </a:t>
            </a:r>
            <a:r>
              <a:rPr lang="fr-FR" dirty="0" err="1"/>
              <a:t>loss</a:t>
            </a:r>
            <a:r>
              <a:rPr lang="fr-FR" dirty="0"/>
              <a:t> du réseau</a:t>
            </a:r>
          </a:p>
          <a:p>
            <a:r>
              <a:rPr lang="fr-FR" dirty="0" err="1"/>
              <a:t>Reinforcement</a:t>
            </a:r>
            <a:r>
              <a:rPr lang="fr-FR" dirty="0"/>
              <a:t> Learning</a:t>
            </a:r>
          </a:p>
        </p:txBody>
      </p:sp>
      <p:pic>
        <p:nvPicPr>
          <p:cNvPr id="2050" name="Picture 2" descr="Image for post">
            <a:extLst>
              <a:ext uri="{FF2B5EF4-FFF2-40B4-BE49-F238E27FC236}">
                <a16:creationId xmlns:a16="http://schemas.microsoft.com/office/drawing/2014/main" id="{3825D5D8-1A5A-43ED-967E-20AE4E0B0F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2956494"/>
            <a:ext cx="5415942" cy="3400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82222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CRNN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RNN</a:t>
            </a:r>
          </a:p>
          <a:p>
            <a:pPr lvl="1"/>
            <a:r>
              <a:rPr lang="fr-FR" dirty="0" err="1"/>
              <a:t>Recurent</a:t>
            </a:r>
            <a:r>
              <a:rPr lang="fr-FR" dirty="0"/>
              <a:t> Neural Network</a:t>
            </a:r>
          </a:p>
          <a:p>
            <a:pPr lvl="1"/>
            <a:r>
              <a:rPr lang="fr-FR" dirty="0"/>
              <a:t>Réseau sous forme de graphe et non d'arbre</a:t>
            </a:r>
          </a:p>
          <a:p>
            <a:r>
              <a:rPr lang="fr-FR" dirty="0" err="1"/>
              <a:t>Convulational</a:t>
            </a:r>
            <a:r>
              <a:rPr lang="fr-FR" dirty="0"/>
              <a:t> </a:t>
            </a:r>
            <a:r>
              <a:rPr lang="fr-FR" dirty="0" err="1"/>
              <a:t>Recurent</a:t>
            </a:r>
            <a:r>
              <a:rPr lang="fr-FR" dirty="0"/>
              <a:t> Neural Network</a:t>
            </a:r>
          </a:p>
          <a:p>
            <a:pPr lvl="1"/>
            <a:r>
              <a:rPr lang="fr-FR" dirty="0"/>
              <a:t>CNN + RNN = CRNN</a:t>
            </a:r>
          </a:p>
          <a:p>
            <a:r>
              <a:rPr lang="fr-FR" dirty="0"/>
              <a:t>Réseaux </a:t>
            </a:r>
            <a:r>
              <a:rPr lang="fr-FR" dirty="0" err="1"/>
              <a:t>circonvolutif</a:t>
            </a:r>
            <a:endParaRPr lang="fr-FR" dirty="0"/>
          </a:p>
          <a:p>
            <a:pPr lvl="1"/>
            <a:r>
              <a:rPr lang="fr-FR" dirty="0"/>
              <a:t>Le triplet </a:t>
            </a:r>
            <a:r>
              <a:rPr lang="fr-FR" dirty="0" err="1"/>
              <a:t>Conv</a:t>
            </a:r>
            <a:r>
              <a:rPr lang="fr-FR" dirty="0"/>
              <a:t> - </a:t>
            </a:r>
            <a:r>
              <a:rPr lang="fr-FR" dirty="0" err="1"/>
              <a:t>Regularization</a:t>
            </a:r>
            <a:r>
              <a:rPr lang="fr-FR" dirty="0"/>
              <a:t> - Pool est répété en boucle + CRNN</a:t>
            </a:r>
          </a:p>
          <a:p>
            <a:r>
              <a:rPr lang="fr-FR" dirty="0"/>
              <a:t>GRU</a:t>
            </a:r>
          </a:p>
          <a:p>
            <a:pPr lvl="1"/>
            <a:r>
              <a:rPr lang="fr-FR" dirty="0" err="1"/>
              <a:t>Gated</a:t>
            </a:r>
            <a:r>
              <a:rPr lang="fr-FR" dirty="0"/>
              <a:t> </a:t>
            </a:r>
            <a:r>
              <a:rPr lang="fr-FR" dirty="0" err="1"/>
              <a:t>Recurrent</a:t>
            </a:r>
            <a:r>
              <a:rPr lang="fr-FR" dirty="0"/>
              <a:t> Unit </a:t>
            </a:r>
          </a:p>
          <a:p>
            <a:pPr lvl="1"/>
            <a:r>
              <a:rPr lang="fr-FR" dirty="0"/>
              <a:t>Il s'agit d'un RNN avec une porte de sortie</a:t>
            </a:r>
          </a:p>
          <a:p>
            <a:endParaRPr lang="fr-FR" dirty="0"/>
          </a:p>
          <a:p>
            <a:endParaRPr lang="fr-FR" dirty="0"/>
          </a:p>
          <a:p>
            <a:pPr lvl="1"/>
            <a:endParaRPr lang="fr-FR" dirty="0"/>
          </a:p>
        </p:txBody>
      </p:sp>
      <p:pic>
        <p:nvPicPr>
          <p:cNvPr id="1026" name="Picture 2" descr="https://upload.wikimedia.org/wikipedia/commons/8/8f/Elman_srn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9418" y="1700808"/>
            <a:ext cx="1896145" cy="2099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12158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LSTM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Long Short </a:t>
            </a:r>
            <a:r>
              <a:rPr lang="fr-FR" dirty="0" err="1"/>
              <a:t>Term</a:t>
            </a:r>
            <a:r>
              <a:rPr lang="fr-FR" dirty="0"/>
              <a:t> Memory Network</a:t>
            </a:r>
          </a:p>
          <a:p>
            <a:pPr lvl="1"/>
            <a:r>
              <a:rPr lang="fr-FR" dirty="0"/>
              <a:t>Le problèmes des RNN est la données qui reste longtemps dans le neurone (Long </a:t>
            </a:r>
            <a:r>
              <a:rPr lang="fr-FR" dirty="0" err="1"/>
              <a:t>Term</a:t>
            </a:r>
            <a:r>
              <a:rPr lang="fr-FR" dirty="0"/>
              <a:t> Memory)</a:t>
            </a:r>
          </a:p>
          <a:p>
            <a:pPr lvl="1"/>
            <a:r>
              <a:rPr lang="fr-FR" dirty="0"/>
              <a:t>C’est-à-dire un grand nombre d'itération</a:t>
            </a:r>
          </a:p>
          <a:p>
            <a:pPr lvl="1"/>
            <a:r>
              <a:rPr lang="fr-FR" dirty="0"/>
              <a:t>Très utilisé dans le langage naturel et la traduction</a:t>
            </a:r>
          </a:p>
          <a:p>
            <a:r>
              <a:rPr lang="fr-FR" dirty="0"/>
              <a:t>LSTM change le mécanisme d'activation d'un neurone afin d'éviter un nombre d'itération trop élevé</a:t>
            </a:r>
          </a:p>
          <a:p>
            <a:r>
              <a:rPr lang="fr-FR" dirty="0"/>
              <a:t>RNN ou MLP classique :</a:t>
            </a:r>
          </a:p>
          <a:p>
            <a:endParaRPr lang="fr-FR" dirty="0"/>
          </a:p>
          <a:p>
            <a:pPr lvl="1"/>
            <a:endParaRPr lang="fr-FR" dirty="0"/>
          </a:p>
        </p:txBody>
      </p:sp>
      <p:pic>
        <p:nvPicPr>
          <p:cNvPr id="2050" name="Picture 2" descr="https://colah.github.io/posts/2015-08-Understanding-LSTMs/img/LSTM3-SimpleRN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6276" y="5013176"/>
            <a:ext cx="3432642" cy="1284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23486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LSTM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Un Layer LSTM contient 4 </a:t>
            </a:r>
            <a:r>
              <a:rPr lang="fr-FR" dirty="0" err="1"/>
              <a:t>layers</a:t>
            </a:r>
            <a:r>
              <a:rPr lang="fr-FR" dirty="0"/>
              <a:t> custom</a:t>
            </a:r>
          </a:p>
          <a:p>
            <a:endParaRPr lang="fr-FR" dirty="0"/>
          </a:p>
          <a:p>
            <a:pPr lvl="1"/>
            <a:endParaRPr lang="fr-FR" dirty="0"/>
          </a:p>
        </p:txBody>
      </p:sp>
      <p:pic>
        <p:nvPicPr>
          <p:cNvPr id="2052" name="Picture 4" descr="A LSTM neural network.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2201510"/>
            <a:ext cx="6525006" cy="2451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ttps://colah.github.io/posts/2015-08-Understanding-LSTMs/img/LSTM2-notati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6095" y="4909703"/>
            <a:ext cx="5436096" cy="1012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96375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LSTM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De nombreuses variantes existent</a:t>
            </a:r>
          </a:p>
        </p:txBody>
      </p:sp>
      <p:pic>
        <p:nvPicPr>
          <p:cNvPr id="4098" name="Picture 2" descr="A gated recurrent unit neural network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156" y="2492896"/>
            <a:ext cx="8392762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48788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B02985B-687B-D16D-9EE1-849AAF7B55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BERT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C1BDAB2-BAE5-6784-4DB4-D24CEA977D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892235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TensorFlow</a:t>
            </a:r>
            <a:r>
              <a:rPr lang="fr-FR" dirty="0"/>
              <a:t> </a:t>
            </a:r>
            <a:r>
              <a:rPr lang="fr-FR" dirty="0" err="1"/>
              <a:t>AlphaGo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IBM </a:t>
            </a:r>
            <a:r>
              <a:rPr lang="fr-FR" dirty="0" err="1"/>
              <a:t>DeepBlue</a:t>
            </a:r>
            <a:endParaRPr lang="fr-FR" dirty="0"/>
          </a:p>
          <a:p>
            <a:pPr lvl="1"/>
            <a:r>
              <a:rPr lang="fr-FR" dirty="0"/>
              <a:t>Bas Kasparov en 1997</a:t>
            </a:r>
          </a:p>
          <a:p>
            <a:r>
              <a:rPr lang="fr-FR" dirty="0" err="1"/>
              <a:t>AlphaGo</a:t>
            </a:r>
            <a:endParaRPr lang="fr-FR" dirty="0"/>
          </a:p>
          <a:p>
            <a:pPr lvl="1"/>
            <a:r>
              <a:rPr lang="fr-FR" dirty="0"/>
              <a:t>Développé par Google </a:t>
            </a:r>
            <a:r>
              <a:rPr lang="fr-FR" dirty="0" err="1"/>
              <a:t>DeepMind</a:t>
            </a:r>
            <a:endParaRPr lang="fr-FR" dirty="0"/>
          </a:p>
          <a:p>
            <a:pPr lvl="1"/>
            <a:r>
              <a:rPr lang="fr-FR" dirty="0"/>
              <a:t>Bas un pro en 2015</a:t>
            </a:r>
          </a:p>
          <a:p>
            <a:pPr lvl="1"/>
            <a:r>
              <a:rPr lang="fr-FR" dirty="0"/>
              <a:t>Ingère une énorme base de données de parties de Go</a:t>
            </a:r>
          </a:p>
          <a:p>
            <a:pPr lvl="1"/>
            <a:r>
              <a:rPr lang="fr-FR" dirty="0"/>
              <a:t>Parcours de graphe</a:t>
            </a:r>
          </a:p>
          <a:p>
            <a:pPr lvl="1"/>
            <a:r>
              <a:rPr lang="fr-FR" dirty="0"/>
              <a:t>Deux réseaux de neurones</a:t>
            </a:r>
          </a:p>
          <a:p>
            <a:pPr lvl="2"/>
            <a:r>
              <a:rPr lang="fr-FR" dirty="0"/>
              <a:t>Un pour les valeurs, un autre pour les objectifs</a:t>
            </a:r>
          </a:p>
          <a:p>
            <a:pPr lvl="1"/>
            <a:r>
              <a:rPr lang="fr-FR" dirty="0"/>
              <a:t>Joue contre lui même</a:t>
            </a:r>
          </a:p>
          <a:p>
            <a:pPr lvl="1"/>
            <a:r>
              <a:rPr lang="fr-FR" dirty="0"/>
              <a:t>Bas Lee </a:t>
            </a:r>
            <a:r>
              <a:rPr lang="fr-FR" dirty="0" err="1"/>
              <a:t>Sedol</a:t>
            </a:r>
            <a:r>
              <a:rPr lang="fr-FR" dirty="0"/>
              <a:t> le n°1 mondial en 2017</a:t>
            </a:r>
          </a:p>
        </p:txBody>
      </p:sp>
      <p:pic>
        <p:nvPicPr>
          <p:cNvPr id="1026" name="Picture 2" descr="https://cdn-images-1.medium.com/max/2560/1*Uz2UQz3xjLm21dgGd94fNw.jpe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836712"/>
            <a:ext cx="2957728" cy="2864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45340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Move 37!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79512" y="1412776"/>
            <a:ext cx="8766051" cy="2808312"/>
          </a:xfrm>
        </p:spPr>
        <p:txBody>
          <a:bodyPr/>
          <a:lstStyle/>
          <a:p>
            <a:r>
              <a:rPr lang="fr-FR" sz="2000" dirty="0" err="1"/>
              <a:t>AlphaGo</a:t>
            </a:r>
            <a:r>
              <a:rPr lang="fr-FR" sz="2000" dirty="0"/>
              <a:t> </a:t>
            </a:r>
            <a:r>
              <a:rPr lang="fr-FR" sz="2000" dirty="0" err="1"/>
              <a:t>Zero</a:t>
            </a:r>
            <a:endParaRPr lang="fr-FR" sz="2000" dirty="0"/>
          </a:p>
          <a:p>
            <a:pPr lvl="1"/>
            <a:r>
              <a:rPr lang="fr-FR" sz="1800" dirty="0"/>
              <a:t>Article publié sur Arxiv.org en 2017</a:t>
            </a:r>
          </a:p>
          <a:p>
            <a:pPr lvl="1"/>
            <a:r>
              <a:rPr lang="fr-FR" sz="1800" dirty="0"/>
              <a:t>Simplifie </a:t>
            </a:r>
            <a:r>
              <a:rPr lang="fr-FR" sz="1800" dirty="0" err="1"/>
              <a:t>AlphaGo</a:t>
            </a:r>
            <a:endParaRPr lang="fr-FR" sz="1800" dirty="0"/>
          </a:p>
          <a:p>
            <a:pPr lvl="1"/>
            <a:r>
              <a:rPr lang="fr-FR" sz="1800" dirty="0"/>
              <a:t>Un seul réseau</a:t>
            </a:r>
          </a:p>
          <a:p>
            <a:pPr lvl="1"/>
            <a:r>
              <a:rPr lang="fr-FR" sz="1800" dirty="0"/>
              <a:t>Aucune base de données</a:t>
            </a:r>
          </a:p>
          <a:p>
            <a:pPr lvl="1"/>
            <a:r>
              <a:rPr lang="fr-FR" sz="1800" dirty="0"/>
              <a:t>Joue contre lui-même</a:t>
            </a:r>
          </a:p>
          <a:p>
            <a:pPr lvl="1"/>
            <a:r>
              <a:rPr lang="fr-FR" sz="1800" dirty="0"/>
              <a:t>Les règles du jeu de Go sont codées en "dur"</a:t>
            </a:r>
          </a:p>
          <a:p>
            <a:pPr lvl="1"/>
            <a:r>
              <a:rPr lang="fr-FR" sz="1800" dirty="0"/>
              <a:t>Bat un humain en 24h</a:t>
            </a:r>
          </a:p>
          <a:p>
            <a:pPr lvl="1"/>
            <a:r>
              <a:rPr lang="fr-FR" sz="1800" dirty="0"/>
              <a:t>Bat un champion du monde en 3 jours</a:t>
            </a:r>
          </a:p>
          <a:p>
            <a:pPr lvl="1"/>
            <a:endParaRPr lang="fr-FR" sz="1800" dirty="0"/>
          </a:p>
          <a:p>
            <a:pPr lvl="1"/>
            <a:endParaRPr lang="fr-FR" sz="1800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720" y="4477655"/>
            <a:ext cx="4635409" cy="2380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5141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Alpha </a:t>
            </a:r>
            <a:r>
              <a:rPr lang="fr-FR" dirty="0" err="1"/>
              <a:t>Zero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AlphaZero</a:t>
            </a:r>
            <a:endParaRPr lang="fr-FR" dirty="0"/>
          </a:p>
          <a:p>
            <a:pPr lvl="1"/>
            <a:r>
              <a:rPr lang="fr-FR" dirty="0"/>
              <a:t>Version généraliste de </a:t>
            </a:r>
            <a:r>
              <a:rPr lang="fr-FR" dirty="0" err="1"/>
              <a:t>AlphaGo</a:t>
            </a:r>
            <a:endParaRPr lang="fr-FR" dirty="0"/>
          </a:p>
          <a:p>
            <a:pPr lvl="1"/>
            <a:r>
              <a:rPr lang="fr-FR" dirty="0"/>
              <a:t>Echec, Go, </a:t>
            </a:r>
            <a:r>
              <a:rPr lang="fr-FR" dirty="0" err="1"/>
              <a:t>Shogi</a:t>
            </a:r>
            <a:r>
              <a:rPr lang="fr-FR" dirty="0"/>
              <a:t>, …</a:t>
            </a:r>
          </a:p>
          <a:p>
            <a:r>
              <a:rPr lang="fr-FR" dirty="0"/>
              <a:t>Part de Zéro</a:t>
            </a:r>
          </a:p>
          <a:p>
            <a:pPr lvl="1"/>
            <a:r>
              <a:rPr lang="fr-FR" dirty="0"/>
              <a:t>Est bien meilleurs qu'un apprentissage supervisé</a:t>
            </a:r>
          </a:p>
          <a:p>
            <a:pPr lvl="1"/>
            <a:r>
              <a:rPr lang="fr-FR" dirty="0"/>
              <a:t>N'est as limité par l'intelligence humaine</a:t>
            </a:r>
          </a:p>
          <a:p>
            <a:pPr lvl="1"/>
            <a:r>
              <a:rPr lang="fr-FR" dirty="0"/>
              <a:t>Bat un champion du monde en 4h</a:t>
            </a:r>
          </a:p>
          <a:p>
            <a:pPr lvl="1"/>
            <a:r>
              <a:rPr lang="fr-FR" dirty="0"/>
              <a:t>Bat </a:t>
            </a:r>
            <a:r>
              <a:rPr lang="fr-FR" dirty="0" err="1"/>
              <a:t>AlphaGo</a:t>
            </a:r>
            <a:r>
              <a:rPr lang="fr-FR" dirty="0"/>
              <a:t> en 8h</a:t>
            </a:r>
          </a:p>
          <a:p>
            <a:pPr lvl="1"/>
            <a:r>
              <a:rPr lang="fr-FR" dirty="0"/>
              <a:t>1700 </a:t>
            </a:r>
            <a:r>
              <a:rPr lang="fr-FR" dirty="0" err="1"/>
              <a:t>GPU.Year</a:t>
            </a:r>
            <a:endParaRPr lang="fr-FR" dirty="0"/>
          </a:p>
          <a:p>
            <a:pPr lvl="1"/>
            <a:endParaRPr lang="fr-FR" dirty="0"/>
          </a:p>
          <a:p>
            <a:pPr lvl="1"/>
            <a:endParaRPr lang="fr-FR" dirty="0"/>
          </a:p>
          <a:p>
            <a:pPr lvl="1"/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9912" y="4653136"/>
            <a:ext cx="5847922" cy="1440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0431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AlphaZero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Aux Echec </a:t>
            </a:r>
            <a:r>
              <a:rPr lang="fr-FR" dirty="0" err="1"/>
              <a:t>AlphaZero</a:t>
            </a:r>
            <a:r>
              <a:rPr lang="fr-FR" dirty="0"/>
              <a:t> bat </a:t>
            </a:r>
            <a:r>
              <a:rPr lang="fr-FR" dirty="0" err="1"/>
              <a:t>StockFish</a:t>
            </a:r>
            <a:endParaRPr lang="fr-FR" dirty="0"/>
          </a:p>
          <a:p>
            <a:pPr lvl="1"/>
            <a:r>
              <a:rPr lang="fr-FR" dirty="0"/>
              <a:t>qui est une exploration d'arbre + base de données</a:t>
            </a:r>
          </a:p>
          <a:p>
            <a:pPr lvl="1"/>
            <a:r>
              <a:rPr lang="fr-FR" dirty="0"/>
              <a:t>Un des meilleurs réseau de neurone fait 64 </a:t>
            </a:r>
            <a:r>
              <a:rPr lang="fr-FR" dirty="0" err="1"/>
              <a:t>Layers</a:t>
            </a:r>
            <a:endParaRPr lang="fr-FR" dirty="0"/>
          </a:p>
          <a:p>
            <a:pPr lvl="1"/>
            <a:r>
              <a:rPr lang="fr-FR" dirty="0"/>
              <a:t>Entre 50K et 100K neurones (34Mo)</a:t>
            </a:r>
          </a:p>
          <a:p>
            <a:pPr lvl="1"/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1648" y="3212976"/>
            <a:ext cx="4759251" cy="3810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0598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DATA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Alpha </a:t>
            </a:r>
            <a:r>
              <a:rPr lang="fr-FR" dirty="0" err="1"/>
              <a:t>Zero</a:t>
            </a:r>
            <a:r>
              <a:rPr lang="fr-FR" dirty="0"/>
              <a:t> n'est pas supervisé</a:t>
            </a:r>
          </a:p>
          <a:p>
            <a:pPr lvl="1"/>
            <a:r>
              <a:rPr lang="fr-FR" dirty="0"/>
              <a:t>Pour cela il a effectué 21 Million de parties pour battre Alpha Go Lee en 8h (730 parties / s)</a:t>
            </a:r>
          </a:p>
          <a:p>
            <a:pPr lvl="1"/>
            <a:r>
              <a:rPr lang="fr-FR" dirty="0"/>
              <a:t>44 Million de parties pour battre Stockfish aux échecs (</a:t>
            </a:r>
            <a:r>
              <a:rPr lang="fr-FR" dirty="0" err="1"/>
              <a:t>Algo</a:t>
            </a:r>
            <a:r>
              <a:rPr lang="fr-FR" dirty="0"/>
              <a:t> brut de force + heuristique d'arbre) en 4h (3055 parties / s)</a:t>
            </a:r>
          </a:p>
          <a:p>
            <a:r>
              <a:rPr lang="fr-FR" dirty="0"/>
              <a:t>En apprentissage supervisé le modèle Alpha peut fonctionner</a:t>
            </a:r>
          </a:p>
          <a:p>
            <a:pPr lvl="1"/>
            <a:r>
              <a:rPr lang="fr-FR" dirty="0"/>
              <a:t>Mais il faut &gt; 10 Millions de data supervisées</a:t>
            </a:r>
          </a:p>
          <a:p>
            <a:r>
              <a:rPr lang="fr-FR" dirty="0"/>
              <a:t>Un réseau plus petit où pré-entrainer peut suffire sil le nombre de données est insuffisant</a:t>
            </a:r>
          </a:p>
          <a:p>
            <a:pPr lvl="1"/>
            <a:r>
              <a:rPr lang="fr-FR" dirty="0"/>
              <a:t>Complexe à mettre en </a:t>
            </a:r>
            <a:r>
              <a:rPr lang="fr-FR" dirty="0" err="1"/>
              <a:t>oeuvre</a:t>
            </a:r>
            <a:endParaRPr lang="fr-FR" dirty="0"/>
          </a:p>
          <a:p>
            <a:pPr lvl="1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062537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Heuristiques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Les réseaux neuronaux étant gourmand en calcul le calcul réparti est presque obligatoire</a:t>
            </a:r>
          </a:p>
          <a:p>
            <a:r>
              <a:rPr lang="fr-FR" dirty="0"/>
              <a:t>Présence d’heuristiques</a:t>
            </a:r>
          </a:p>
          <a:p>
            <a:pPr lvl="1"/>
            <a:r>
              <a:rPr lang="fr-FR" dirty="0"/>
              <a:t>Règles non démontrable qui permettent d’accélérer le traitement</a:t>
            </a:r>
          </a:p>
          <a:p>
            <a:pPr lvl="1"/>
            <a:r>
              <a:rPr lang="fr-FR" dirty="0"/>
              <a:t>Par exemple en échec, la prise de la reine est trop couteuse pour continuer</a:t>
            </a:r>
          </a:p>
          <a:p>
            <a:pPr lvl="1"/>
            <a:r>
              <a:rPr lang="fr-FR" dirty="0"/>
              <a:t>Le résultat d’une heuristique peut être injecter par </a:t>
            </a:r>
            <a:r>
              <a:rPr lang="fr-FR" dirty="0" err="1"/>
              <a:t>concatenate</a:t>
            </a:r>
            <a:endParaRPr lang="fr-FR" dirty="0"/>
          </a:p>
          <a:p>
            <a:pPr lvl="1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093905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398FBF2-EE58-4C78-8BFF-A9C44A9D6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Policy and Value Network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B3A7D88-9B42-4340-BA96-10106A3DDD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Comment noter un coup dans un jeu sans avoir fini le jeu</a:t>
            </a:r>
          </a:p>
          <a:p>
            <a:pPr lvl="1"/>
            <a:r>
              <a:rPr lang="fr-FR" dirty="0"/>
              <a:t>Dans un GAN il faut attendre d'avoir fini la génération pour la noter</a:t>
            </a:r>
          </a:p>
          <a:p>
            <a:pPr lvl="1"/>
            <a:r>
              <a:rPr lang="fr-FR" dirty="0"/>
              <a:t>Si le jeu dure trop longtemps c'est impossible</a:t>
            </a:r>
          </a:p>
          <a:p>
            <a:pPr lvl="1"/>
            <a:r>
              <a:rPr lang="fr-FR" dirty="0"/>
              <a:t>Il faut donc noter chaque coup</a:t>
            </a:r>
          </a:p>
          <a:p>
            <a:pPr lvl="1"/>
            <a:r>
              <a:rPr lang="fr-FR" dirty="0"/>
              <a:t>Utilisé dans </a:t>
            </a:r>
            <a:r>
              <a:rPr lang="fr-FR" dirty="0" err="1"/>
              <a:t>AlphaGo</a:t>
            </a:r>
            <a:r>
              <a:rPr lang="fr-FR" dirty="0"/>
              <a:t> et </a:t>
            </a:r>
            <a:r>
              <a:rPr lang="fr-FR" dirty="0" err="1"/>
              <a:t>StockFish</a:t>
            </a:r>
            <a:r>
              <a:rPr lang="fr-FR" dirty="0"/>
              <a:t>, abandonné dans </a:t>
            </a:r>
            <a:r>
              <a:rPr lang="fr-FR" dirty="0" err="1"/>
              <a:t>AlphaZero</a:t>
            </a:r>
            <a:endParaRPr lang="fr-FR" dirty="0"/>
          </a:p>
          <a:p>
            <a:pPr lvl="1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101963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B15C6CD-92C1-4420-B507-D282921DC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Policy network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1FE06F7-4E73-49BA-A94F-4B52A9763E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Ce réseau va attribué un état à une action</a:t>
            </a:r>
          </a:p>
        </p:txBody>
      </p:sp>
      <p:pic>
        <p:nvPicPr>
          <p:cNvPr id="1026" name="Picture 2" descr="Image for post">
            <a:extLst>
              <a:ext uri="{FF2B5EF4-FFF2-40B4-BE49-F238E27FC236}">
                <a16:creationId xmlns:a16="http://schemas.microsoft.com/office/drawing/2014/main" id="{330FCC75-6CE5-449E-85B2-33B955D5DEF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712" y="2251043"/>
            <a:ext cx="7867650" cy="414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7766260"/>
      </p:ext>
    </p:extLst>
  </p:cSld>
  <p:clrMapOvr>
    <a:masterClrMapping/>
  </p:clrMapOvr>
</p:sld>
</file>

<file path=ppt/theme/theme1.xml><?xml version="1.0" encoding="utf-8"?>
<a:theme xmlns:a="http://schemas.openxmlformats.org/drawingml/2006/main" name="cvc">
  <a:themeElements>
    <a:clrScheme name="cvc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cvc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bg1"/>
            </a:gs>
          </a:gsLst>
          <a:lin ang="5400000" scaled="1"/>
        </a:gra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bg1"/>
            </a:gs>
          </a:gsLst>
          <a:lin ang="5400000" scaled="1"/>
        </a:gra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cvc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vc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vc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vc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vc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vc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vc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hèm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16702</TotalTime>
  <Words>542</Words>
  <Application>Microsoft Office PowerPoint</Application>
  <PresentationFormat>Affichage à l'écran (4:3)</PresentationFormat>
  <Paragraphs>92</Paragraphs>
  <Slides>16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16</vt:i4>
      </vt:variant>
    </vt:vector>
  </HeadingPairs>
  <TitlesOfParts>
    <vt:vector size="20" baseType="lpstr">
      <vt:lpstr>Arial</vt:lpstr>
      <vt:lpstr>Monotype Sorts</vt:lpstr>
      <vt:lpstr>Times New Roman</vt:lpstr>
      <vt:lpstr>cvc</vt:lpstr>
      <vt:lpstr>Présentation PowerPoint</vt:lpstr>
      <vt:lpstr>TensorFlow AlphaGo</vt:lpstr>
      <vt:lpstr>Move 37!</vt:lpstr>
      <vt:lpstr>Alpha Zero</vt:lpstr>
      <vt:lpstr>AlphaZero</vt:lpstr>
      <vt:lpstr>Les DATA</vt:lpstr>
      <vt:lpstr>Heuristiques</vt:lpstr>
      <vt:lpstr>Policy and Value Network</vt:lpstr>
      <vt:lpstr>Policy network</vt:lpstr>
      <vt:lpstr>Value network</vt:lpstr>
      <vt:lpstr>Policy &amp; Value Network</vt:lpstr>
      <vt:lpstr>CRNN</vt:lpstr>
      <vt:lpstr>LSTM</vt:lpstr>
      <vt:lpstr>LSTM</vt:lpstr>
      <vt:lpstr>LSTM</vt:lpstr>
      <vt:lpstr>BERT</vt:lpstr>
    </vt:vector>
  </TitlesOfParts>
  <Company>jkhjkjkh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Internet</dc:title>
  <dc:creator>jhkhkhkj</dc:creator>
  <cp:lastModifiedBy>Cyril Vincent</cp:lastModifiedBy>
  <cp:revision>498</cp:revision>
  <dcterms:created xsi:type="dcterms:W3CDTF">2000-04-10T19:33:12Z</dcterms:created>
  <dcterms:modified xsi:type="dcterms:W3CDTF">2023-10-23T10:05:04Z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lpwstr>0.1</vt:lpwstr>
  </property>
</Properties>
</file>